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17.07.2020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17.07.2020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17.07.2020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17.07.2020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17.07.2020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17.07.2020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17.07.2020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510816"/>
            <a:ext cx="8785225" cy="4154984"/>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br>
              <a:rPr lang="de-DE" sz="1200" b="1" dirty="0">
                <a:latin typeface="Arial" charset="0"/>
              </a:rPr>
            </a:br>
            <a:br>
              <a:rPr lang="de-DE" sz="1200" b="1" dirty="0">
                <a:latin typeface="Arial" charset="0"/>
              </a:rPr>
            </a:br>
            <a:endParaRPr lang="de-DE" sz="1200" dirty="0">
              <a:latin typeface="Arial" charset="0"/>
            </a:endParaRPr>
          </a:p>
          <a:p>
            <a:pPr marL="228600" indent="-228600" eaLnBrk="0" hangingPunct="0">
              <a:buFont typeface="+mj-lt"/>
              <a:buAutoNum type="arabicPeriod"/>
              <a:defRPr/>
            </a:pPr>
            <a:r>
              <a:rPr lang="en-US" sz="1200" b="1" dirty="0">
                <a:latin typeface="Arial" charset="0"/>
              </a:rPr>
              <a:t>Advisory Role or Expert Testimony</a:t>
            </a:r>
            <a:br>
              <a:rPr lang="de-DE" sz="1200" dirty="0">
                <a:latin typeface="Arial" charset="0"/>
              </a:rPr>
            </a:br>
            <a:br>
              <a:rPr lang="de-DE" sz="1200" dirty="0">
                <a:latin typeface="Arial" charset="0"/>
              </a:rPr>
            </a:br>
            <a:endParaRPr lang="de-DE" sz="1200" dirty="0">
              <a:latin typeface="Arial" charset="0"/>
            </a:endParaRPr>
          </a:p>
          <a:p>
            <a:pPr marL="228600" indent="-228600" eaLnBrk="0" hangingPunct="0">
              <a:buFont typeface="+mj-lt"/>
              <a:buAutoNum type="arabicPeriod"/>
              <a:defRPr/>
            </a:pPr>
            <a:r>
              <a:rPr lang="en-US" sz="1200" b="1" dirty="0">
                <a:latin typeface="Arial" charset="0"/>
              </a:rPr>
              <a:t>Stock Ownership</a:t>
            </a:r>
            <a:br>
              <a:rPr lang="de-DE" sz="1200" b="1" dirty="0">
                <a:latin typeface="Arial" charset="0"/>
              </a:rPr>
            </a:br>
            <a:br>
              <a:rPr lang="de-DE" sz="1200" b="1" dirty="0">
                <a:latin typeface="Arial" charset="0"/>
              </a:rPr>
            </a:br>
            <a:endParaRPr lang="de-DE" sz="1200" dirty="0">
              <a:latin typeface="Arial" charset="0"/>
            </a:endParaRPr>
          </a:p>
          <a:p>
            <a:pPr marL="228600" indent="-228600" eaLnBrk="0" hangingPunct="0">
              <a:buFont typeface="+mj-lt"/>
              <a:buAutoNum type="arabicPeriod"/>
              <a:defRPr/>
            </a:pPr>
            <a:r>
              <a:rPr lang="en-US" sz="1200" b="1" dirty="0">
                <a:latin typeface="Arial" charset="0"/>
              </a:rPr>
              <a:t>Patent, Copyright, Licensing</a:t>
            </a:r>
            <a:br>
              <a:rPr lang="de-DE" sz="1200" b="1" dirty="0">
                <a:latin typeface="Arial" charset="0"/>
              </a:rPr>
            </a:br>
            <a:br>
              <a:rPr lang="de-DE" sz="1200" b="1" dirty="0">
                <a:latin typeface="Arial" charset="0"/>
              </a:rPr>
            </a:br>
            <a:endParaRPr lang="de-DE" sz="1200" dirty="0">
              <a:latin typeface="Arial" charset="0"/>
            </a:endParaRPr>
          </a:p>
          <a:p>
            <a:pPr marL="228600" indent="-228600" eaLnBrk="0" hangingPunct="0">
              <a:buFont typeface="+mj-lt"/>
              <a:buAutoNum type="arabicPeriod"/>
              <a:defRPr/>
            </a:pPr>
            <a:r>
              <a:rPr lang="en-US" sz="1200" b="1" dirty="0">
                <a:latin typeface="Arial" charset="0"/>
              </a:rPr>
              <a:t>Honoraria</a:t>
            </a:r>
            <a:br>
              <a:rPr lang="de-DE" sz="1200" b="1" dirty="0">
                <a:latin typeface="Arial" charset="0"/>
              </a:rPr>
            </a:br>
            <a:br>
              <a:rPr lang="de-DE" sz="1200" b="1" dirty="0">
                <a:latin typeface="Arial" charset="0"/>
              </a:rPr>
            </a:br>
            <a:endParaRPr lang="de-DE" sz="120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br>
              <a:rPr lang="de-DE" sz="1200" b="1" dirty="0">
                <a:latin typeface="Arial" charset="0"/>
              </a:rPr>
            </a:br>
            <a:br>
              <a:rPr lang="de-DE" sz="1200" b="1" dirty="0">
                <a:latin typeface="Arial" charset="0"/>
              </a:rPr>
            </a:br>
            <a:endParaRPr lang="de-DE" sz="1200" dirty="0">
              <a:latin typeface="Arial" charset="0"/>
            </a:endParaRPr>
          </a:p>
          <a:p>
            <a:pPr marL="228600" indent="-228600" eaLnBrk="0" hangingPunct="0">
              <a:buFont typeface="+mj-lt"/>
              <a:buAutoNum type="arabicPeriod"/>
              <a:defRPr/>
            </a:pPr>
            <a:r>
              <a:rPr lang="en-US" sz="1200" b="1" dirty="0">
                <a:latin typeface="Arial" charset="0"/>
              </a:rPr>
              <a:t>Other Financial Relationships</a:t>
            </a:r>
            <a:br>
              <a:rPr lang="de-DE" sz="1200" b="1" dirty="0">
                <a:latin typeface="Arial" charset="0"/>
              </a:rPr>
            </a:br>
            <a:br>
              <a:rPr lang="de-DE" sz="1200" b="1" dirty="0">
                <a:latin typeface="Arial" charset="0"/>
              </a:rPr>
            </a:br>
            <a:endParaRPr lang="de-DE" sz="120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3" name="Textfeld 2"/>
          <p:cNvSpPr txBox="1"/>
          <p:nvPr/>
        </p:nvSpPr>
        <p:spPr>
          <a:xfrm>
            <a:off x="808165" y="482566"/>
            <a:ext cx="8254313" cy="461665"/>
          </a:xfrm>
          <a:prstGeom prst="rect">
            <a:avLst/>
          </a:prstGeom>
          <a:noFill/>
        </p:spPr>
        <p:txBody>
          <a:bodyPr wrap="square" rtlCol="0">
            <a:spAutoFit/>
          </a:bodyPr>
          <a:lstStyle/>
          <a:p>
            <a:r>
              <a:rPr lang="de-DE" sz="2400" b="1" dirty="0">
                <a:latin typeface="Arial" panose="020B0604020202020204" pitchFamily="34" charset="0"/>
                <a:cs typeface="Arial" panose="020B0604020202020204" pitchFamily="34" charset="0"/>
              </a:rPr>
              <a:t>Disclosure </a:t>
            </a:r>
            <a:r>
              <a:rPr lang="de-DE" sz="2400" b="1" dirty="0" err="1">
                <a:latin typeface="Arial" panose="020B0604020202020204" pitchFamily="34" charset="0"/>
                <a:cs typeface="Arial" panose="020B0604020202020204" pitchFamily="34" charset="0"/>
              </a:rPr>
              <a:t>of</a:t>
            </a:r>
            <a:r>
              <a:rPr lang="de-DE" sz="2400" b="1" dirty="0">
                <a:latin typeface="Arial" panose="020B0604020202020204" pitchFamily="34" charset="0"/>
                <a:cs typeface="Arial" panose="020B0604020202020204" pitchFamily="34" charset="0"/>
              </a:rPr>
              <a:t> </a:t>
            </a:r>
            <a:r>
              <a:rPr lang="de-DE" sz="2400" b="1" dirty="0" err="1">
                <a:latin typeface="Arial" panose="020B0604020202020204" pitchFamily="34" charset="0"/>
                <a:cs typeface="Arial" panose="020B0604020202020204" pitchFamily="34" charset="0"/>
              </a:rPr>
              <a:t>conflicts</a:t>
            </a:r>
            <a:r>
              <a:rPr lang="de-DE" sz="2400" b="1" dirty="0">
                <a:latin typeface="Arial" panose="020B0604020202020204" pitchFamily="34" charset="0"/>
                <a:cs typeface="Arial" panose="020B0604020202020204" pitchFamily="34" charset="0"/>
              </a:rPr>
              <a:t> </a:t>
            </a:r>
            <a:r>
              <a:rPr lang="de-DE" sz="2400" b="1" dirty="0" err="1">
                <a:latin typeface="Arial" panose="020B0604020202020204" pitchFamily="34" charset="0"/>
                <a:cs typeface="Arial" panose="020B0604020202020204" pitchFamily="34" charset="0"/>
              </a:rPr>
              <a:t>of</a:t>
            </a:r>
            <a:r>
              <a:rPr lang="de-DE" sz="2400" b="1" dirty="0">
                <a:latin typeface="Arial" panose="020B0604020202020204" pitchFamily="34" charset="0"/>
                <a:cs typeface="Arial" panose="020B0604020202020204" pitchFamily="34" charset="0"/>
              </a:rPr>
              <a:t> </a:t>
            </a:r>
            <a:r>
              <a:rPr lang="de-DE" sz="2400" b="1" dirty="0" err="1">
                <a:latin typeface="Arial" panose="020B0604020202020204" pitchFamily="34" charset="0"/>
                <a:cs typeface="Arial" panose="020B0604020202020204" pitchFamily="34" charset="0"/>
              </a:rPr>
              <a:t>interest</a:t>
            </a:r>
            <a:endParaRPr lang="de-DE" sz="2400" b="1"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9A8DAF43-30FF-4739-9206-59D4C66C16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7166" y="482566"/>
            <a:ext cx="1799999" cy="1440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490709"/>
            <a:ext cx="8785225" cy="5078313"/>
          </a:xfrm>
          <a:prstGeom prst="rect">
            <a:avLst/>
          </a:prstGeom>
          <a:noFill/>
          <a:ln w="9525">
            <a:noFill/>
            <a:miter lim="800000"/>
            <a:headEnd/>
            <a:tailEnd/>
          </a:ln>
        </p:spPr>
        <p:txBody>
          <a:bodyPr>
            <a:spAutoFit/>
          </a:bodyPr>
          <a:lstStyle>
            <a:defPPr>
              <a:defRPr lang="de-DE"/>
            </a:defPPr>
            <a:lvl1pPr marL="228600" indent="-228600" eaLnBrk="0" hangingPunct="0">
              <a:buFont typeface="+mj-lt"/>
              <a:buAutoNum type="arabicPeriod"/>
              <a:defRPr sz="1200" b="1">
                <a:latin typeface="Arial" charset="0"/>
              </a:defRPr>
            </a:lvl1pPr>
          </a:lstStyle>
          <a:p>
            <a:r>
              <a:rPr lang="en-US" dirty="0">
                <a:latin typeface="Arial" panose="020B0604020202020204" pitchFamily="34" charset="0"/>
                <a:cs typeface="Arial" panose="020B0604020202020204" pitchFamily="34" charset="0"/>
              </a:rPr>
              <a:t>Employment or Leadership Position</a:t>
            </a:r>
            <a:r>
              <a:rPr lang="de-DE" dirty="0">
                <a:latin typeface="Arial" panose="020B0604020202020204" pitchFamily="34" charset="0"/>
                <a:cs typeface="Arial" panose="020B0604020202020204" pitchFamily="34" charset="0"/>
              </a:rPr>
              <a:t> </a:t>
            </a:r>
          </a:p>
          <a:p>
            <a:pPr lvl="1"/>
            <a:r>
              <a:rPr lang="en-US" sz="1200" dirty="0">
                <a:latin typeface="Arial" panose="020B0604020202020204" pitchFamily="34" charset="0"/>
                <a:cs typeface="Arial" panose="020B0604020202020204" pitchFamily="34" charset="0"/>
              </a:rPr>
              <a:t>Any full-time or part-time employment, leadership position, etc. for an entity having an investment in the subject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matter under consideration or a licensing or any other commercial interest in the subject matter under consideration.</a:t>
            </a:r>
            <a:r>
              <a:rPr lang="de-DE" sz="1200"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Advisory Role or Expert Testimony</a:t>
            </a:r>
            <a:r>
              <a:rPr lang="de-DE" dirty="0">
                <a:latin typeface="Arial" panose="020B0604020202020204" pitchFamily="34" charset="0"/>
                <a:cs typeface="Arial" panose="020B0604020202020204" pitchFamily="34" charset="0"/>
              </a:rPr>
              <a:t> </a:t>
            </a:r>
          </a:p>
          <a:p>
            <a:pPr lvl="1"/>
            <a:r>
              <a:rPr lang="en-US" sz="1200" dirty="0">
                <a:latin typeface="Arial" panose="020B0604020202020204" pitchFamily="34" charset="0"/>
                <a:cs typeface="Arial" panose="020B0604020202020204" pitchFamily="34"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200"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Stock Ownership</a:t>
            </a:r>
            <a:endParaRPr lang="de-DE" dirty="0">
              <a:latin typeface="Arial" panose="020B0604020202020204" pitchFamily="34" charset="0"/>
              <a:cs typeface="Arial" panose="020B0604020202020204" pitchFamily="34" charset="0"/>
            </a:endParaRPr>
          </a:p>
          <a:p>
            <a:pPr lvl="1"/>
            <a:r>
              <a:rPr lang="en-US" sz="1200" dirty="0">
                <a:latin typeface="Arial" panose="020B0604020202020204" pitchFamily="34" charset="0"/>
                <a:cs typeface="Arial" panose="020B0604020202020204" pitchFamily="34" charset="0"/>
              </a:rPr>
              <a:t>Any stock or share ownership, publicly or not publicly traded, in a corporation or  fund that has invested in the subject matter under consideration or has a license or any other commercial interest in the subject of the investigation.</a:t>
            </a:r>
            <a:endParaRPr lang="de-DE"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Patent, Copyright, Licensing</a:t>
            </a:r>
            <a:endParaRPr lang="de-DE" dirty="0">
              <a:latin typeface="Arial" panose="020B0604020202020204" pitchFamily="34" charset="0"/>
              <a:cs typeface="Arial" panose="020B0604020202020204" pitchFamily="34" charset="0"/>
            </a:endParaRPr>
          </a:p>
          <a:p>
            <a:pPr lvl="1"/>
            <a:r>
              <a:rPr lang="en-US" sz="1200" dirty="0">
                <a:latin typeface="Arial" panose="020B0604020202020204" pitchFamily="34" charset="0"/>
                <a:cs typeface="Arial" panose="020B0604020202020204" pitchFamily="34" charset="0"/>
              </a:rPr>
              <a:t>Any commercial interests (e. g. patent, copyright, licensing) for drugs or medical products in the subject matter.</a:t>
            </a:r>
            <a:endParaRPr lang="de-DE"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Honoraria</a:t>
            </a:r>
            <a:r>
              <a:rPr lang="de-DE" dirty="0">
                <a:latin typeface="Arial" panose="020B0604020202020204" pitchFamily="34" charset="0"/>
                <a:cs typeface="Arial" panose="020B0604020202020204" pitchFamily="34" charset="0"/>
              </a:rPr>
              <a:t> </a:t>
            </a:r>
          </a:p>
          <a:p>
            <a:pPr lvl="1"/>
            <a:r>
              <a:rPr lang="en-US" sz="1200" dirty="0">
                <a:latin typeface="Arial" panose="020B0604020202020204" pitchFamily="34" charset="0"/>
                <a:cs typeface="Arial" panose="020B0604020202020204" pitchFamily="34"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200"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Financing of Scientific Research</a:t>
            </a:r>
            <a:r>
              <a:rPr lang="de-DE" dirty="0">
                <a:latin typeface="Arial" panose="020B0604020202020204" pitchFamily="34" charset="0"/>
                <a:cs typeface="Arial" panose="020B0604020202020204" pitchFamily="34" charset="0"/>
              </a:rPr>
              <a:t> </a:t>
            </a:r>
          </a:p>
          <a:p>
            <a:pPr lvl="1"/>
            <a:r>
              <a:rPr lang="en-US" sz="1200" dirty="0">
                <a:latin typeface="Arial" panose="020B0604020202020204" pitchFamily="34" charset="0"/>
                <a:cs typeface="Arial" panose="020B0604020202020204" pitchFamily="34" charset="0"/>
              </a:rPr>
              <a:t>All payments associated with a research project must be disclosed if provided by a commercial or other sponsor.</a:t>
            </a:r>
            <a:endParaRPr lang="de-DE"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Other Financial Relationships</a:t>
            </a:r>
            <a:r>
              <a:rPr lang="de-DE" dirty="0">
                <a:latin typeface="Arial" panose="020B0604020202020204" pitchFamily="34" charset="0"/>
                <a:cs typeface="Arial" panose="020B0604020202020204" pitchFamily="34" charset="0"/>
              </a:rPr>
              <a:t> </a:t>
            </a:r>
          </a:p>
          <a:p>
            <a:pPr lvl="1"/>
            <a:r>
              <a:rPr lang="en-US" sz="1200" dirty="0">
                <a:latin typeface="Arial" panose="020B0604020202020204" pitchFamily="34" charset="0"/>
                <a:cs typeface="Arial" panose="020B0604020202020204" pitchFamily="34"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200" dirty="0">
                <a:latin typeface="Arial" panose="020B0604020202020204" pitchFamily="34" charset="0"/>
                <a:cs typeface="Arial" panose="020B0604020202020204" pitchFamily="34" charset="0"/>
              </a:rPr>
              <a:t> </a:t>
            </a:r>
          </a:p>
          <a:p>
            <a:r>
              <a:rPr lang="de-DE" dirty="0" err="1">
                <a:latin typeface="Arial" panose="020B0604020202020204" pitchFamily="34" charset="0"/>
                <a:cs typeface="Arial" panose="020B0604020202020204" pitchFamily="34" charset="0"/>
              </a:rPr>
              <a:t>Immaterial</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Conflicts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of</a:t>
            </a:r>
            <a:r>
              <a:rPr lang="de-DE" dirty="0">
                <a:latin typeface="Arial" panose="020B0604020202020204" pitchFamily="34" charset="0"/>
                <a:cs typeface="Arial" panose="020B0604020202020204" pitchFamily="34" charset="0"/>
              </a:rPr>
              <a:t> Interest</a:t>
            </a:r>
          </a:p>
          <a:p>
            <a:pPr lvl="1" indent="0">
              <a:buNone/>
            </a:pPr>
            <a:r>
              <a:rPr lang="de-DE" sz="1200" dirty="0">
                <a:latin typeface="Arial" panose="020B0604020202020204" pitchFamily="34" charset="0"/>
                <a:cs typeface="Arial" panose="020B0604020202020204" pitchFamily="34" charset="0"/>
              </a:rPr>
              <a:t>Personal </a:t>
            </a:r>
            <a:r>
              <a:rPr lang="de-DE" sz="1200" dirty="0" err="1">
                <a:latin typeface="Arial" panose="020B0604020202020204" pitchFamily="34" charset="0"/>
                <a:cs typeface="Arial" panose="020B0604020202020204" pitchFamily="34" charset="0"/>
              </a:rPr>
              <a:t>relationships</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to</a:t>
            </a:r>
            <a:r>
              <a:rPr lang="de-DE" sz="1200" dirty="0">
                <a:latin typeface="Arial" panose="020B0604020202020204" pitchFamily="34" charset="0"/>
                <a:cs typeface="Arial" panose="020B0604020202020204" pitchFamily="34" charset="0"/>
              </a:rPr>
              <a:t> a </a:t>
            </a:r>
            <a:r>
              <a:rPr lang="de-DE" sz="1200" dirty="0" err="1">
                <a:latin typeface="Arial" panose="020B0604020202020204" pitchFamily="34" charset="0"/>
                <a:cs typeface="Arial" panose="020B0604020202020204" pitchFamily="34" charset="0"/>
              </a:rPr>
              <a:t>person</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that</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is</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authorized</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to</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represent</a:t>
            </a:r>
            <a:r>
              <a:rPr lang="de-DE" sz="1200" dirty="0">
                <a:latin typeface="Arial" panose="020B0604020202020204" pitchFamily="34" charset="0"/>
                <a:cs typeface="Arial" panose="020B0604020202020204" pitchFamily="34" charset="0"/>
              </a:rPr>
              <a:t> a </a:t>
            </a:r>
            <a:r>
              <a:rPr lang="de-DE" sz="1200" dirty="0" err="1">
                <a:latin typeface="Arial" panose="020B0604020202020204" pitchFamily="34" charset="0"/>
                <a:cs typeface="Arial" panose="020B0604020202020204" pitchFamily="34" charset="0"/>
              </a:rPr>
              <a:t>company</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of</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the</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health</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economy</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member</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of</a:t>
            </a:r>
            <a:r>
              <a:rPr lang="de-DE" sz="1200" dirty="0">
                <a:latin typeface="Arial" panose="020B0604020202020204" pitchFamily="34" charset="0"/>
                <a:cs typeface="Arial" panose="020B0604020202020204" pitchFamily="34" charset="0"/>
              </a:rPr>
              <a:t> in </a:t>
            </a:r>
            <a:r>
              <a:rPr lang="de-DE" sz="1200" dirty="0" err="1">
                <a:latin typeface="Arial" panose="020B0604020202020204" pitchFamily="34" charset="0"/>
                <a:cs typeface="Arial" panose="020B0604020202020204" pitchFamily="34" charset="0"/>
              </a:rPr>
              <a:t>connection</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with</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the</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report‘s</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subject</a:t>
            </a:r>
            <a:r>
              <a:rPr lang="de-DE" sz="1200" dirty="0">
                <a:latin typeface="Arial" panose="020B0604020202020204" pitchFamily="34" charset="0"/>
                <a:cs typeface="Arial" panose="020B0604020202020204" pitchFamily="34" charset="0"/>
              </a:rPr>
              <a:t> relevant </a:t>
            </a:r>
            <a:r>
              <a:rPr lang="de-DE" sz="1200" dirty="0" err="1">
                <a:latin typeface="Arial" panose="020B0604020202020204" pitchFamily="34" charset="0"/>
                <a:cs typeface="Arial" panose="020B0604020202020204" pitchFamily="34" charset="0"/>
              </a:rPr>
              <a:t>associations</a:t>
            </a:r>
            <a:r>
              <a:rPr lang="de-DE" sz="1200" dirty="0">
                <a:latin typeface="Arial" panose="020B0604020202020204" pitchFamily="34" charset="0"/>
                <a:cs typeface="Arial" panose="020B0604020202020204" pitchFamily="34" charset="0"/>
              </a:rPr>
              <a:t>/professional </a:t>
            </a:r>
            <a:r>
              <a:rPr lang="de-DE" sz="1200" dirty="0" err="1">
                <a:latin typeface="Arial" panose="020B0604020202020204" pitchFamily="34" charset="0"/>
                <a:cs typeface="Arial" panose="020B0604020202020204" pitchFamily="34" charset="0"/>
              </a:rPr>
              <a:t>associations</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political</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academic</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scientific</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or</a:t>
            </a:r>
            <a:r>
              <a:rPr lang="de-DE" sz="1200" dirty="0">
                <a:latin typeface="Arial" panose="020B0604020202020204" pitchFamily="34" charset="0"/>
                <a:cs typeface="Arial" panose="020B0604020202020204" pitchFamily="34" charset="0"/>
              </a:rPr>
              <a:t> personal </a:t>
            </a:r>
            <a:r>
              <a:rPr lang="de-DE" sz="1200" dirty="0" err="1">
                <a:latin typeface="Arial" panose="020B0604020202020204" pitchFamily="34" charset="0"/>
                <a:cs typeface="Arial" panose="020B0604020202020204" pitchFamily="34" charset="0"/>
              </a:rPr>
              <a:t>interests</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which</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may</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cause</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conflicts</a:t>
            </a:r>
            <a:r>
              <a:rPr lang="de-DE" sz="1200" dirty="0">
                <a:latin typeface="Arial" panose="020B0604020202020204" pitchFamily="34" charset="0"/>
                <a:cs typeface="Arial" panose="020B0604020202020204" pitchFamily="34" charset="0"/>
              </a:rPr>
              <a:t>.</a:t>
            </a:r>
          </a:p>
          <a:p>
            <a:endParaRPr lang="de-DE" dirty="0"/>
          </a:p>
        </p:txBody>
      </p:sp>
      <p:sp>
        <p:nvSpPr>
          <p:cNvPr id="3" name="Textfeld 2"/>
          <p:cNvSpPr txBox="1"/>
          <p:nvPr/>
        </p:nvSpPr>
        <p:spPr>
          <a:xfrm>
            <a:off x="808165" y="486032"/>
            <a:ext cx="8254313" cy="369332"/>
          </a:xfrm>
          <a:prstGeom prst="rect">
            <a:avLst/>
          </a:prstGeom>
          <a:noFill/>
        </p:spPr>
        <p:txBody>
          <a:bodyPr wrap="square" rtlCol="0">
            <a:spAutoFit/>
          </a:bodyPr>
          <a:lstStyle>
            <a:defPPr>
              <a:defRPr lang="de-DE"/>
            </a:defPPr>
            <a:lvl1pPr>
              <a:defRPr sz="2400" b="1">
                <a:latin typeface="Arial" panose="020B0604020202020204" pitchFamily="34" charset="0"/>
                <a:cs typeface="Arial" panose="020B0604020202020204" pitchFamily="34" charset="0"/>
              </a:defRPr>
            </a:lvl1pPr>
          </a:lstStyle>
          <a:p>
            <a:r>
              <a:rPr lang="de-DE" dirty="0" err="1"/>
              <a:t>Disclosure</a:t>
            </a:r>
            <a:r>
              <a:rPr lang="de-DE" dirty="0"/>
              <a:t> </a:t>
            </a:r>
            <a:r>
              <a:rPr lang="de-DE" dirty="0" err="1"/>
              <a:t>of</a:t>
            </a:r>
            <a:r>
              <a:rPr lang="de-DE" dirty="0"/>
              <a:t> </a:t>
            </a:r>
            <a:r>
              <a:rPr lang="de-DE" dirty="0" err="1"/>
              <a:t>conflicts</a:t>
            </a:r>
            <a:r>
              <a:rPr lang="de-DE" dirty="0"/>
              <a:t> </a:t>
            </a:r>
            <a:r>
              <a:rPr lang="de-DE" dirty="0" err="1"/>
              <a:t>of</a:t>
            </a:r>
            <a:r>
              <a:rPr lang="de-DE" dirty="0"/>
              <a:t> </a:t>
            </a:r>
            <a:r>
              <a:rPr lang="de-DE" dirty="0" err="1"/>
              <a:t>interest</a:t>
            </a:r>
            <a:r>
              <a:rPr lang="de-DE" dirty="0"/>
              <a:t> – </a:t>
            </a:r>
            <a:r>
              <a:rPr lang="de-DE" dirty="0" err="1"/>
              <a:t>explanation</a:t>
            </a:r>
            <a:r>
              <a:rPr lang="de-DE" dirty="0"/>
              <a:t>  </a:t>
            </a:r>
          </a:p>
        </p:txBody>
      </p:sp>
      <p:pic>
        <p:nvPicPr>
          <p:cNvPr id="6" name="Grafik 5">
            <a:extLst>
              <a:ext uri="{FF2B5EF4-FFF2-40B4-BE49-F238E27FC236}">
                <a16:creationId xmlns:a16="http://schemas.microsoft.com/office/drawing/2014/main" id="{CEE3BB9E-80FC-4D71-9D1E-20D44E0146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7166" y="482566"/>
            <a:ext cx="1799999" cy="1440000"/>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16</cp:revision>
  <dcterms:created xsi:type="dcterms:W3CDTF">2016-12-05T13:09:36Z</dcterms:created>
  <dcterms:modified xsi:type="dcterms:W3CDTF">2020-07-17T10:03:16Z</dcterms:modified>
</cp:coreProperties>
</file>