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17.07.2020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17.07.2020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17.07.2020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17.07.2020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17.07.2020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17.07.2020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17.07.2020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478321"/>
            <a:ext cx="8661658" cy="4893647"/>
          </a:xfrm>
          <a:prstGeom prst="rect">
            <a:avLst/>
          </a:prstGeom>
          <a:noFill/>
          <a:ln w="9525">
            <a:noFill/>
            <a:miter lim="800000"/>
            <a:headEnd/>
            <a:tailEnd/>
          </a:ln>
        </p:spPr>
        <p:txBody>
          <a:bodyPr wrap="square">
            <a:spAutoFit/>
          </a:bodyPr>
          <a:lstStyle/>
          <a:p>
            <a:pPr eaLnBrk="0" hangingPunct="0">
              <a:defRPr/>
            </a:pPr>
            <a:endParaRPr lang="de-DE" sz="1200" b="1" dirty="0">
              <a:cs typeface="+mn-cs"/>
            </a:endParaRPr>
          </a:p>
          <a:p>
            <a:pPr eaLnBrk="0" hangingPunct="0">
              <a:defRPr/>
            </a:pPr>
            <a:r>
              <a:rPr lang="de-DE" sz="1200" b="1" dirty="0">
                <a:latin typeface="Arial" panose="020B0604020202020204" pitchFamily="34" charset="0"/>
                <a:cs typeface="Arial" panose="020B0604020202020204" pitchFamily="34" charset="0"/>
              </a:rPr>
              <a:t>1</a:t>
            </a:r>
            <a:r>
              <a:rPr lang="de-DE" sz="1200" b="1" dirty="0">
                <a:cs typeface="+mn-cs"/>
              </a:rPr>
              <a:t>. </a:t>
            </a:r>
            <a:r>
              <a:rPr lang="de-DE" sz="1200" b="1" dirty="0">
                <a:latin typeface="Arial" charset="0"/>
                <a:cs typeface="+mn-cs"/>
              </a:rPr>
              <a:t>Anstellungsverhältnis oder Führungsposition </a:t>
            </a:r>
          </a:p>
          <a:p>
            <a:pPr eaLnBrk="0" hangingPunct="0">
              <a:defRPr/>
            </a:pPr>
            <a:endParaRPr lang="de-DE" sz="1200" b="1" dirty="0">
              <a:latin typeface="Arial" charset="0"/>
            </a:endParaRPr>
          </a:p>
          <a:p>
            <a:pPr eaLnBrk="0" hangingPunct="0">
              <a:defRPr/>
            </a:pPr>
            <a:endParaRPr lang="de-DE" sz="1200" b="1" dirty="0">
              <a:latin typeface="Arial" charset="0"/>
            </a:endParaRPr>
          </a:p>
          <a:p>
            <a:pPr eaLnBrk="0" hangingPunct="0">
              <a:defRPr/>
            </a:pPr>
            <a:r>
              <a:rPr lang="de-DE" sz="1200" b="1" dirty="0">
                <a:latin typeface="Arial" charset="0"/>
              </a:rPr>
              <a:t>2. Beratungs- bzw. Gutachtertätigkeit </a:t>
            </a:r>
          </a:p>
          <a:p>
            <a:pPr eaLnBrk="0" hangingPunct="0">
              <a:defRPr/>
            </a:pPr>
            <a:endParaRPr lang="de-DE" sz="1200" b="1" dirty="0">
              <a:latin typeface="Arial" charset="0"/>
            </a:endParaRPr>
          </a:p>
          <a:p>
            <a:pPr eaLnBrk="0" hangingPunct="0">
              <a:defRPr/>
            </a:pPr>
            <a:endParaRPr lang="de-DE" sz="1200" b="1" dirty="0">
              <a:latin typeface="Arial" charset="0"/>
            </a:endParaRPr>
          </a:p>
          <a:p>
            <a:pPr eaLnBrk="0" hangingPunct="0">
              <a:defRPr/>
            </a:pPr>
            <a:r>
              <a:rPr lang="de-DE" sz="1200" b="1" dirty="0">
                <a:latin typeface="Arial" charset="0"/>
              </a:rPr>
              <a:t>3. Besitz von Geschäftsanteilen, Aktien oder Fonds</a:t>
            </a:r>
          </a:p>
          <a:p>
            <a:pPr eaLnBrk="0" hangingPunct="0">
              <a:defRPr/>
            </a:pPr>
            <a:endParaRPr lang="de-DE" sz="1200" b="1" dirty="0">
              <a:latin typeface="Arial" charset="0"/>
            </a:endParaRPr>
          </a:p>
          <a:p>
            <a:pPr eaLnBrk="0" hangingPunct="0">
              <a:defRPr/>
            </a:pPr>
            <a:endParaRPr lang="de-DE" sz="1200" b="1" dirty="0">
              <a:latin typeface="Arial" charset="0"/>
            </a:endParaRPr>
          </a:p>
          <a:p>
            <a:pPr eaLnBrk="0" hangingPunct="0">
              <a:defRPr/>
            </a:pPr>
            <a:r>
              <a:rPr lang="de-DE" sz="1200" b="1" dirty="0">
                <a:latin typeface="Arial" charset="0"/>
              </a:rPr>
              <a:t>4. Patent, Urheberrecht, Verkaufslizenz</a:t>
            </a:r>
          </a:p>
          <a:p>
            <a:pPr eaLnBrk="0" hangingPunct="0">
              <a:defRPr/>
            </a:pPr>
            <a:endParaRPr lang="de-DE" sz="1200" b="1" dirty="0">
              <a:latin typeface="Arial" charset="0"/>
            </a:endParaRPr>
          </a:p>
          <a:p>
            <a:pPr eaLnBrk="0" hangingPunct="0">
              <a:defRPr/>
            </a:pPr>
            <a:endParaRPr lang="de-DE" sz="1200" b="1" dirty="0">
              <a:latin typeface="Arial" charset="0"/>
            </a:endParaRPr>
          </a:p>
          <a:p>
            <a:pPr eaLnBrk="0" hangingPunct="0">
              <a:defRPr/>
            </a:pPr>
            <a:r>
              <a:rPr lang="de-DE" sz="1200" b="1" dirty="0">
                <a:latin typeface="Arial" charset="0"/>
              </a:rPr>
              <a:t>5. Honorare </a:t>
            </a:r>
          </a:p>
          <a:p>
            <a:pPr eaLnBrk="0" hangingPunct="0">
              <a:defRPr/>
            </a:pPr>
            <a:endParaRPr lang="de-DE" sz="1200" b="1" dirty="0">
              <a:latin typeface="Arial" charset="0"/>
            </a:endParaRPr>
          </a:p>
          <a:p>
            <a:pPr eaLnBrk="0" hangingPunct="0">
              <a:defRPr/>
            </a:pPr>
            <a:endParaRPr lang="de-DE" sz="1200" b="1" dirty="0">
              <a:latin typeface="Arial" charset="0"/>
            </a:endParaRPr>
          </a:p>
          <a:p>
            <a:pPr eaLnBrk="0" hangingPunct="0">
              <a:defRPr/>
            </a:pPr>
            <a:r>
              <a:rPr lang="de-DE" sz="1200" b="1" dirty="0">
                <a:latin typeface="Arial" charset="0"/>
              </a:rPr>
              <a:t>6. Finanzierung wissenschaftlicher Untersuchungen</a:t>
            </a:r>
          </a:p>
          <a:p>
            <a:pPr eaLnBrk="0" hangingPunct="0">
              <a:defRPr/>
            </a:pPr>
            <a:r>
              <a:rPr lang="de-DE" sz="1200" b="1" dirty="0">
                <a:latin typeface="Arial" charset="0"/>
              </a:rPr>
              <a:t> </a:t>
            </a:r>
          </a:p>
          <a:p>
            <a:pPr eaLnBrk="0" hangingPunct="0">
              <a:defRPr/>
            </a:pPr>
            <a:endParaRPr lang="de-DE" sz="1200" b="1" dirty="0">
              <a:latin typeface="Arial" charset="0"/>
            </a:endParaRPr>
          </a:p>
          <a:p>
            <a:pPr eaLnBrk="0" hangingPunct="0">
              <a:defRPr/>
            </a:pPr>
            <a:r>
              <a:rPr lang="de-DE" sz="1200" b="1" dirty="0">
                <a:latin typeface="Arial" charset="0"/>
              </a:rPr>
              <a:t>7. Andere finanzielle Beziehungen </a:t>
            </a:r>
          </a:p>
          <a:p>
            <a:pPr eaLnBrk="0" hangingPunct="0">
              <a:defRPr/>
            </a:pPr>
            <a:endParaRPr lang="de-DE" sz="1200" b="1" dirty="0">
              <a:latin typeface="Arial" charset="0"/>
            </a:endParaRPr>
          </a:p>
          <a:p>
            <a:pPr eaLnBrk="0" hangingPunct="0">
              <a:defRPr/>
            </a:pPr>
            <a:endParaRPr lang="de-DE" sz="1200" b="1" dirty="0">
              <a:latin typeface="Arial" charset="0"/>
            </a:endParaRPr>
          </a:p>
          <a:p>
            <a:pPr eaLnBrk="0" hangingPunct="0">
              <a:defRPr/>
            </a:pPr>
            <a:r>
              <a:rPr lang="de-DE" sz="1200" b="1" dirty="0">
                <a:latin typeface="Arial" charset="0"/>
              </a:rPr>
              <a:t>8. Immaterielle Interessenkonflikte</a:t>
            </a:r>
          </a:p>
          <a:p>
            <a:pPr eaLnBrk="0" hangingPunct="0">
              <a:defRPr/>
            </a:pPr>
            <a:endParaRPr lang="de-DE" sz="1200" b="1" dirty="0">
              <a:latin typeface="Arial" charset="0"/>
            </a:endParaRPr>
          </a:p>
          <a:p>
            <a:pPr eaLnBrk="0" hangingPunct="0">
              <a:defRPr/>
            </a:pPr>
            <a:endParaRPr lang="de-DE" sz="1200" b="1" dirty="0">
              <a:latin typeface="Arial" charset="0"/>
            </a:endParaRPr>
          </a:p>
        </p:txBody>
      </p:sp>
      <p:sp>
        <p:nvSpPr>
          <p:cNvPr id="3" name="Textfeld 2"/>
          <p:cNvSpPr txBox="1"/>
          <p:nvPr/>
        </p:nvSpPr>
        <p:spPr>
          <a:xfrm>
            <a:off x="808165" y="482566"/>
            <a:ext cx="8254313" cy="461665"/>
          </a:xfrm>
          <a:prstGeom prst="rect">
            <a:avLst/>
          </a:prstGeom>
          <a:noFill/>
        </p:spPr>
        <p:txBody>
          <a:bodyPr wrap="square" rtlCol="0">
            <a:spAutoFit/>
          </a:bodyPr>
          <a:lstStyle/>
          <a:p>
            <a:r>
              <a:rPr lang="de-DE" sz="2400" b="1" dirty="0">
                <a:latin typeface="Arial" panose="020B0604020202020204" pitchFamily="34" charset="0"/>
                <a:cs typeface="Arial" panose="020B0604020202020204" pitchFamily="34" charset="0"/>
              </a:rPr>
              <a:t>Offenlegung Interessenskonflikte </a:t>
            </a:r>
          </a:p>
        </p:txBody>
      </p:sp>
      <p:pic>
        <p:nvPicPr>
          <p:cNvPr id="6" name="Grafik 5">
            <a:extLst>
              <a:ext uri="{FF2B5EF4-FFF2-40B4-BE49-F238E27FC236}">
                <a16:creationId xmlns:a16="http://schemas.microsoft.com/office/drawing/2014/main" id="{32BA8DB3-B38E-4D63-84CF-DDFB3F7F01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37166" y="482566"/>
            <a:ext cx="1799999" cy="1440000"/>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947697"/>
            <a:ext cx="8779658" cy="5816977"/>
          </a:xfrm>
          <a:prstGeom prst="rect">
            <a:avLst/>
          </a:prstGeom>
          <a:noFill/>
          <a:ln w="9525">
            <a:noFill/>
            <a:miter lim="800000"/>
            <a:headEnd/>
            <a:tailEnd/>
          </a:ln>
        </p:spPr>
        <p:txBody>
          <a:bodyPr wrap="square">
            <a:spAutoFit/>
          </a:bodyPr>
          <a:lstStyle/>
          <a:p>
            <a:pPr eaLnBrk="0" hangingPunct="0">
              <a:defRPr/>
            </a:pPr>
            <a:r>
              <a:rPr lang="de-DE" sz="1200" b="1" dirty="0">
                <a:latin typeface="Arial" panose="020B0604020202020204" pitchFamily="34" charset="0"/>
                <a:cs typeface="Arial" panose="020B0604020202020204" pitchFamily="34" charset="0"/>
              </a:rPr>
              <a:t>1. Anstellungsverhältnis oder Führungsposition </a:t>
            </a:r>
          </a:p>
          <a:p>
            <a:pPr lvl="1" eaLnBrk="0" hangingPunct="0">
              <a:defRPr/>
            </a:pPr>
            <a:r>
              <a:rPr lang="de-DE" sz="1200" dirty="0">
                <a:latin typeface="Arial" panose="020B0604020202020204" pitchFamily="34" charset="0"/>
                <a:cs typeface="Arial" panose="020B0604020202020204" pitchFamily="34" charset="0"/>
              </a:rPr>
              <a:t>Jedes vollzeitige oder teilzeitige Anstellungsverhältnis, Führungsposition, u.Ä. bei einer Körperschaft, die eine </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Investition im Gegenstand der Untersuchung, eine Lizenz oder ein sonstiges kommerzielles Interesse </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am Gegenstand der Untersuchung hat. </a:t>
            </a:r>
          </a:p>
          <a:p>
            <a:pPr eaLnBrk="0" hangingPunct="0">
              <a:defRPr/>
            </a:pPr>
            <a:r>
              <a:rPr lang="de-DE" sz="1200" b="1" dirty="0">
                <a:latin typeface="Arial" panose="020B0604020202020204" pitchFamily="34" charset="0"/>
                <a:cs typeface="Arial" panose="020B0604020202020204" pitchFamily="34" charset="0"/>
              </a:rPr>
              <a:t>2. Beratungs- bzw. Gutachtertätigkeit </a:t>
            </a:r>
          </a:p>
          <a:p>
            <a:pPr lvl="1" eaLnBrk="0" hangingPunct="0">
              <a:defRPr/>
            </a:pPr>
            <a:r>
              <a:rPr lang="de-DE" sz="1200" dirty="0">
                <a:latin typeface="Arial" panose="020B0604020202020204" pitchFamily="34" charset="0"/>
                <a:cs typeface="Arial" panose="020B0604020202020204" pitchFamily="34" charset="0"/>
              </a:rPr>
              <a:t>Jede Beratungs- bzw. Gutachtertätigkeit bei einer Körperschaft, die eine Investition im Gegenstand der </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panose="020B0604020202020204" pitchFamily="34" charset="0"/>
                <a:cs typeface="Arial" panose="020B0604020202020204" pitchFamily="34" charset="0"/>
              </a:rPr>
              <a:t>3. Besitz von Geschäftsanteilen, Aktien oder Fonds</a:t>
            </a:r>
          </a:p>
          <a:p>
            <a:pPr lvl="1" eaLnBrk="0" hangingPunct="0">
              <a:defRPr/>
            </a:pPr>
            <a:r>
              <a:rPr lang="de-DE" sz="1200" dirty="0">
                <a:latin typeface="Arial" panose="020B0604020202020204" pitchFamily="34" charset="0"/>
                <a:cs typeface="Arial" panose="020B0604020202020204" pitchFamily="34" charset="0"/>
              </a:rPr>
              <a:t>Jeder Besitz von Geschäftsanteilen, Fonds oder Aktien, </a:t>
            </a:r>
            <a:r>
              <a:rPr lang="de-DE" sz="1200" dirty="0" err="1">
                <a:latin typeface="Arial" panose="020B0604020202020204" pitchFamily="34" charset="0"/>
                <a:cs typeface="Arial" panose="020B0604020202020204" pitchFamily="34" charset="0"/>
              </a:rPr>
              <a:t>börslich</a:t>
            </a:r>
            <a:r>
              <a:rPr lang="de-DE" sz="1200" dirty="0">
                <a:latin typeface="Arial" panose="020B0604020202020204" pitchFamily="34" charset="0"/>
                <a:cs typeface="Arial" panose="020B0604020202020204" pitchFamily="34" charset="0"/>
              </a:rPr>
              <a:t> oder nicht-</a:t>
            </a:r>
            <a:r>
              <a:rPr lang="de-DE" sz="1200" dirty="0" err="1">
                <a:latin typeface="Arial" panose="020B0604020202020204" pitchFamily="34" charset="0"/>
                <a:cs typeface="Arial" panose="020B0604020202020204" pitchFamily="34" charset="0"/>
              </a:rPr>
              <a:t>börslich</a:t>
            </a:r>
            <a:r>
              <a:rPr lang="de-DE" sz="1200" dirty="0">
                <a:latin typeface="Arial" panose="020B0604020202020204" pitchFamily="34" charset="0"/>
                <a:cs typeface="Arial" panose="020B0604020202020204" pitchFamily="34" charset="0"/>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panose="020B0604020202020204" pitchFamily="34" charset="0"/>
                <a:cs typeface="Arial" panose="020B0604020202020204" pitchFamily="34" charset="0"/>
              </a:rPr>
              <a:t>4. Patent, Urheberrecht, Verkaufslizenz</a:t>
            </a:r>
          </a:p>
          <a:p>
            <a:pPr lvl="1" eaLnBrk="0" hangingPunct="0">
              <a:defRPr/>
            </a:pPr>
            <a:r>
              <a:rPr lang="de-DE" sz="1200" dirty="0">
                <a:latin typeface="Arial" panose="020B0604020202020204" pitchFamily="34" charset="0"/>
                <a:cs typeface="Arial" panose="020B0604020202020204" pitchFamily="34" charset="0"/>
              </a:rPr>
              <a:t>Eigentümerinteressen an Arzneimitteln oder Medizinprodukten  (z. B. Patent, Urheberrecht, Verkaufslizenz), die einen Bezug zum Gegenstand der Untersuchung haben.</a:t>
            </a:r>
          </a:p>
          <a:p>
            <a:pPr eaLnBrk="0" hangingPunct="0">
              <a:defRPr/>
            </a:pPr>
            <a:r>
              <a:rPr lang="de-DE" sz="1200" b="1" dirty="0">
                <a:latin typeface="Arial" panose="020B0604020202020204" pitchFamily="34" charset="0"/>
                <a:cs typeface="Arial" panose="020B0604020202020204" pitchFamily="34" charset="0"/>
              </a:rPr>
              <a:t>5. Honorare </a:t>
            </a:r>
          </a:p>
          <a:p>
            <a:pPr lvl="1" eaLnBrk="0" hangingPunct="0">
              <a:defRPr/>
            </a:pPr>
            <a:r>
              <a:rPr lang="de-DE" sz="1200" dirty="0">
                <a:latin typeface="Arial" panose="020B0604020202020204" pitchFamily="34" charset="0"/>
                <a:cs typeface="Arial" panose="020B0604020202020204" pitchFamily="34" charset="0"/>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panose="020B0604020202020204" pitchFamily="34" charset="0"/>
                <a:cs typeface="Arial" panose="020B0604020202020204" pitchFamily="34" charset="0"/>
              </a:rPr>
              <a:t>6. Finanzierung wissenschaftlicher Untersuchungen </a:t>
            </a:r>
          </a:p>
          <a:p>
            <a:pPr lvl="1" eaLnBrk="0" hangingPunct="0">
              <a:defRPr/>
            </a:pPr>
            <a:r>
              <a:rPr lang="de-DE" sz="1200" dirty="0">
                <a:latin typeface="Arial" panose="020B0604020202020204" pitchFamily="34" charset="0"/>
                <a:cs typeface="Arial" panose="020B0604020202020204" pitchFamily="34" charset="0"/>
              </a:rPr>
              <a:t>Finanzielle Zuwendungen (Drittmittel) für Forschungsvorhaben oder direkte Finanzierung von Mitarbeitern der Einrichtung von Seiten eines Unternehmens der Gesundheitswirtschaft, eines kommerziell orientierten Auftragsinstituts oder einer Versicherung.</a:t>
            </a:r>
          </a:p>
          <a:p>
            <a:pPr eaLnBrk="0" hangingPunct="0">
              <a:defRPr/>
            </a:pPr>
            <a:r>
              <a:rPr lang="de-DE" sz="1200" b="1" dirty="0">
                <a:latin typeface="Arial" panose="020B0604020202020204" pitchFamily="34" charset="0"/>
                <a:cs typeface="Arial" panose="020B0604020202020204" pitchFamily="34" charset="0"/>
              </a:rPr>
              <a:t>7. Andere finanzielle Beziehungen </a:t>
            </a:r>
          </a:p>
          <a:p>
            <a:pPr lvl="1" eaLnBrk="0" hangingPunct="0">
              <a:defRPr/>
            </a:pPr>
            <a:r>
              <a:rPr lang="de-DE" sz="1200" dirty="0">
                <a:latin typeface="Arial" panose="020B0604020202020204" pitchFamily="34" charset="0"/>
                <a:cs typeface="Arial" panose="020B0604020202020204" pitchFamily="34" charset="0"/>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panose="020B0604020202020204" pitchFamily="34" charset="0"/>
                <a:cs typeface="Arial" panose="020B0604020202020204" pitchFamily="34" charset="0"/>
              </a:rPr>
              <a:t>8. Immaterielle Interessenkonflikte</a:t>
            </a:r>
          </a:p>
          <a:p>
            <a:pPr marL="452438" eaLnBrk="0" hangingPunct="0">
              <a:defRPr/>
            </a:pPr>
            <a:r>
              <a:rPr lang="de-DE" sz="1200" dirty="0">
                <a:latin typeface="Arial" panose="020B0604020202020204" pitchFamily="34" charset="0"/>
                <a:cs typeface="Arial" panose="020B0604020202020204" pitchFamily="34" charset="0"/>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3" name="Textfeld 2"/>
          <p:cNvSpPr txBox="1"/>
          <p:nvPr/>
        </p:nvSpPr>
        <p:spPr>
          <a:xfrm>
            <a:off x="808165" y="486032"/>
            <a:ext cx="8254313" cy="369332"/>
          </a:xfrm>
          <a:prstGeom prst="rect">
            <a:avLst/>
          </a:prstGeom>
          <a:noFill/>
        </p:spPr>
        <p:txBody>
          <a:bodyPr wrap="square" rtlCol="0">
            <a:spAutoFit/>
          </a:bodyPr>
          <a:lstStyle>
            <a:defPPr>
              <a:defRPr lang="de-DE"/>
            </a:defPPr>
            <a:lvl1pPr>
              <a:defRPr sz="2400" b="1">
                <a:latin typeface="Arial" panose="020B0604020202020204" pitchFamily="34" charset="0"/>
                <a:cs typeface="Arial" panose="020B0604020202020204" pitchFamily="34" charset="0"/>
              </a:defRPr>
            </a:lvl1pPr>
          </a:lstStyle>
          <a:p>
            <a:r>
              <a:rPr lang="de-DE" dirty="0"/>
              <a:t>Offenlegung Interessenskonflikte – Erläuterung  </a:t>
            </a:r>
          </a:p>
        </p:txBody>
      </p:sp>
      <p:pic>
        <p:nvPicPr>
          <p:cNvPr id="7" name="Grafik 6">
            <a:extLst>
              <a:ext uri="{FF2B5EF4-FFF2-40B4-BE49-F238E27FC236}">
                <a16:creationId xmlns:a16="http://schemas.microsoft.com/office/drawing/2014/main" id="{588B9D44-536D-41BF-8C2F-23D1464716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37166" y="482566"/>
            <a:ext cx="1799999" cy="1440000"/>
          </a:xfrm>
          <a:prstGeom prst="rect">
            <a:avLst/>
          </a:prstGeom>
        </p:spPr>
      </p:pic>
    </p:spTree>
    <p:extLst>
      <p:ext uri="{BB962C8B-B14F-4D97-AF65-F5344CB8AC3E}">
        <p14:creationId xmlns:p14="http://schemas.microsoft.com/office/powerpoint/2010/main" val="1058683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Words>
  <Application>Microsoft Office PowerPoint</Application>
  <PresentationFormat>Breitbild</PresentationFormat>
  <Paragraphs>41</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20</cp:revision>
  <dcterms:created xsi:type="dcterms:W3CDTF">2016-12-05T13:09:36Z</dcterms:created>
  <dcterms:modified xsi:type="dcterms:W3CDTF">2020-07-17T10:03:19Z</dcterms:modified>
</cp:coreProperties>
</file>